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2" r:id="rId7"/>
    <p:sldId id="261"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6" d="100"/>
          <a:sy n="66" d="100"/>
        </p:scale>
        <p:origin x="-1506" y="-15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1647028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425119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3078587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2135695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878365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2133761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1360606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1708601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2944206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4101692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C8D0FBEA-6444-4068-A463-568B129A66A2}" type="datetimeFigureOut">
              <a:rPr lang="es-ES" smtClean="0"/>
              <a:t>27/05/2019</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BF0DB462-1D54-4D02-B1A1-2172B315B08B}" type="slidenum">
              <a:rPr lang="es-ES" smtClean="0"/>
              <a:t>‹Nº›</a:t>
            </a:fld>
            <a:endParaRPr lang="es-ES"/>
          </a:p>
        </p:txBody>
      </p:sp>
    </p:spTree>
    <p:extLst>
      <p:ext uri="{BB962C8B-B14F-4D97-AF65-F5344CB8AC3E}">
        <p14:creationId xmlns:p14="http://schemas.microsoft.com/office/powerpoint/2010/main" val="649649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D0FBEA-6444-4068-A463-568B129A66A2}" type="datetimeFigureOut">
              <a:rPr lang="es-ES" smtClean="0"/>
              <a:t>27/05/2019</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0DB462-1D54-4D02-B1A1-2172B315B08B}" type="slidenum">
              <a:rPr lang="es-ES" smtClean="0"/>
              <a:t>‹Nº›</a:t>
            </a:fld>
            <a:endParaRPr lang="es-ES"/>
          </a:p>
        </p:txBody>
      </p:sp>
    </p:spTree>
    <p:extLst>
      <p:ext uri="{BB962C8B-B14F-4D97-AF65-F5344CB8AC3E}">
        <p14:creationId xmlns:p14="http://schemas.microsoft.com/office/powerpoint/2010/main" val="1657320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
            <a:ext cx="9143999"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ctrTitle"/>
          </p:nvPr>
        </p:nvSpPr>
        <p:spPr/>
        <p:txBody>
          <a:bodyPr/>
          <a:lstStyle/>
          <a:p>
            <a:r>
              <a:rPr lang="es-ES" dirty="0" err="1" smtClean="0"/>
              <a:t>Nintendo</a:t>
            </a:r>
            <a:r>
              <a:rPr lang="es-ES" dirty="0" smtClean="0"/>
              <a:t/>
            </a:r>
            <a:br>
              <a:rPr lang="es-ES" dirty="0" smtClean="0"/>
            </a:br>
            <a:r>
              <a:rPr lang="es-ES" sz="2000" dirty="0" smtClean="0"/>
              <a:t>(La gran N)</a:t>
            </a:r>
            <a:endParaRPr lang="es-ES" sz="2000" dirty="0"/>
          </a:p>
        </p:txBody>
      </p:sp>
      <p:sp>
        <p:nvSpPr>
          <p:cNvPr id="3" name="2 Subtítulo"/>
          <p:cNvSpPr>
            <a:spLocks noGrp="1"/>
          </p:cNvSpPr>
          <p:nvPr>
            <p:ph type="subTitle" idx="1"/>
          </p:nvPr>
        </p:nvSpPr>
        <p:spPr/>
        <p:txBody>
          <a:bodyPr/>
          <a:lstStyle/>
          <a:p>
            <a:r>
              <a:rPr lang="es-ES" dirty="0" smtClean="0"/>
              <a:t>Randy Venegas</a:t>
            </a:r>
            <a:endParaRPr lang="es-ES" dirty="0"/>
          </a:p>
        </p:txBody>
      </p:sp>
    </p:spTree>
    <p:extLst>
      <p:ext uri="{BB962C8B-B14F-4D97-AF65-F5344CB8AC3E}">
        <p14:creationId xmlns:p14="http://schemas.microsoft.com/office/powerpoint/2010/main" val="23066786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ES"/>
          </a:p>
        </p:txBody>
      </p:sp>
      <p:sp>
        <p:nvSpPr>
          <p:cNvPr id="3" name="2 Marcador de contenido"/>
          <p:cNvSpPr>
            <a:spLocks noGrp="1"/>
          </p:cNvSpPr>
          <p:nvPr>
            <p:ph idx="1"/>
          </p:nvPr>
        </p:nvSpPr>
        <p:spPr/>
        <p:txBody>
          <a:bodyPr/>
          <a:lstStyle/>
          <a:p>
            <a:endParaRPr lang="es-ES"/>
          </a:p>
        </p:txBody>
      </p:sp>
    </p:spTree>
    <p:extLst>
      <p:ext uri="{BB962C8B-B14F-4D97-AF65-F5344CB8AC3E}">
        <p14:creationId xmlns:p14="http://schemas.microsoft.com/office/powerpoint/2010/main" val="4254403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0" y="0"/>
            <a:ext cx="9144000" cy="777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a:xfrm>
            <a:off x="-838200" y="0"/>
            <a:ext cx="8229600" cy="1143000"/>
          </a:xfrm>
        </p:spPr>
        <p:txBody>
          <a:bodyPr/>
          <a:lstStyle/>
          <a:p>
            <a:r>
              <a:rPr lang="es-ES" dirty="0" smtClean="0">
                <a:solidFill>
                  <a:schemeClr val="bg1"/>
                </a:solidFill>
              </a:rPr>
              <a:t>No empezó con </a:t>
            </a:r>
            <a:r>
              <a:rPr lang="es-ES" dirty="0" smtClean="0">
                <a:solidFill>
                  <a:schemeClr val="tx1">
                    <a:lumMod val="95000"/>
                    <a:lumOff val="5000"/>
                  </a:schemeClr>
                </a:solidFill>
              </a:rPr>
              <a:t>videojuegos</a:t>
            </a:r>
            <a:endParaRPr lang="es-ES" dirty="0">
              <a:solidFill>
                <a:schemeClr val="tx1">
                  <a:lumMod val="95000"/>
                  <a:lumOff val="5000"/>
                </a:schemeClr>
              </a:solidFill>
            </a:endParaRPr>
          </a:p>
        </p:txBody>
      </p:sp>
      <p:sp>
        <p:nvSpPr>
          <p:cNvPr id="3" name="2 Marcador de contenido"/>
          <p:cNvSpPr>
            <a:spLocks noGrp="1"/>
          </p:cNvSpPr>
          <p:nvPr>
            <p:ph idx="1"/>
          </p:nvPr>
        </p:nvSpPr>
        <p:spPr>
          <a:xfrm>
            <a:off x="457200" y="1600200"/>
            <a:ext cx="8229600" cy="6019800"/>
          </a:xfrm>
        </p:spPr>
        <p:txBody>
          <a:bodyPr>
            <a:normAutofit fontScale="92500" lnSpcReduction="20000"/>
          </a:bodyPr>
          <a:lstStyle/>
          <a:p>
            <a:r>
              <a:rPr lang="es-ES" b="1" dirty="0" smtClean="0">
                <a:solidFill>
                  <a:srgbClr val="FFFF00"/>
                </a:solidFill>
              </a:rPr>
              <a:t>Un </a:t>
            </a:r>
            <a:r>
              <a:rPr lang="es-ES" b="1" dirty="0">
                <a:solidFill>
                  <a:srgbClr val="FFFF00"/>
                </a:solidFill>
              </a:rPr>
              <a:t>joven artesano japonés decidió abrir una pequeña tienda llamada </a:t>
            </a:r>
            <a:r>
              <a:rPr lang="es-ES" b="1" dirty="0" err="1">
                <a:solidFill>
                  <a:srgbClr val="FFFF00"/>
                </a:solidFill>
              </a:rPr>
              <a:t>Nintendo</a:t>
            </a:r>
            <a:r>
              <a:rPr lang="es-ES" b="1" dirty="0">
                <a:solidFill>
                  <a:srgbClr val="FFFF00"/>
                </a:solidFill>
              </a:rPr>
              <a:t>, dedicada a la fabricación y venta de un popular juego de cartas conocido como </a:t>
            </a:r>
            <a:r>
              <a:rPr lang="es-ES" b="1" i="1" dirty="0" err="1">
                <a:solidFill>
                  <a:srgbClr val="FFFF00"/>
                </a:solidFill>
              </a:rPr>
              <a:t>Hanafuda</a:t>
            </a:r>
            <a:r>
              <a:rPr lang="es-ES" dirty="0" smtClean="0">
                <a:solidFill>
                  <a:srgbClr val="FFFF00"/>
                </a:solidFill>
              </a:rPr>
              <a:t>.</a:t>
            </a:r>
          </a:p>
          <a:p>
            <a:r>
              <a:rPr lang="es-ES" b="1" dirty="0" smtClean="0">
                <a:solidFill>
                  <a:srgbClr val="FFFF00"/>
                </a:solidFill>
              </a:rPr>
              <a:t>En </a:t>
            </a:r>
            <a:r>
              <a:rPr lang="es-ES" b="1" dirty="0">
                <a:solidFill>
                  <a:srgbClr val="FFFF00"/>
                </a:solidFill>
              </a:rPr>
              <a:t>1953, </a:t>
            </a:r>
            <a:r>
              <a:rPr lang="es-ES" b="1" dirty="0" err="1">
                <a:solidFill>
                  <a:srgbClr val="FFFF00"/>
                </a:solidFill>
              </a:rPr>
              <a:t>Nintendo</a:t>
            </a:r>
            <a:r>
              <a:rPr lang="es-ES" b="1" dirty="0">
                <a:solidFill>
                  <a:srgbClr val="FFFF00"/>
                </a:solidFill>
              </a:rPr>
              <a:t> empezó a usar el plástico, abandonando poco a poco el papel en la impresión de sus </a:t>
            </a:r>
            <a:r>
              <a:rPr lang="es-ES" b="1" dirty="0" smtClean="0">
                <a:solidFill>
                  <a:srgbClr val="FFFF00"/>
                </a:solidFill>
              </a:rPr>
              <a:t>naipes. </a:t>
            </a:r>
          </a:p>
          <a:p>
            <a:r>
              <a:rPr lang="es-ES" b="1" dirty="0" smtClean="0">
                <a:solidFill>
                  <a:srgbClr val="FFFF00"/>
                </a:solidFill>
              </a:rPr>
              <a:t>El </a:t>
            </a:r>
            <a:r>
              <a:rPr lang="es-ES" b="1" dirty="0">
                <a:solidFill>
                  <a:srgbClr val="FFFF00"/>
                </a:solidFill>
              </a:rPr>
              <a:t>nuevo material permitía cartas más duraderas, más resistentes y menos propensas a arrugarse o doblarse. Por contra requerían un proceso más lento de elaboración debido al mayor tiempo de </a:t>
            </a:r>
            <a:r>
              <a:rPr lang="es-ES" b="1" dirty="0" smtClean="0">
                <a:solidFill>
                  <a:srgbClr val="FFFF00"/>
                </a:solidFill>
              </a:rPr>
              <a:t>secado.​ </a:t>
            </a:r>
          </a:p>
          <a:p>
            <a:r>
              <a:rPr lang="es-ES" b="1" dirty="0" smtClean="0">
                <a:solidFill>
                  <a:srgbClr val="FFFF00"/>
                </a:solidFill>
              </a:rPr>
              <a:t>A </a:t>
            </a:r>
            <a:r>
              <a:rPr lang="es-ES" b="1" dirty="0">
                <a:solidFill>
                  <a:srgbClr val="FFFF00"/>
                </a:solidFill>
              </a:rPr>
              <a:t>diferencia del papel, el plástico no absorbía la tinta. Aun así, y de su mayor precio, el cambio fue bien acogido por el mercado.</a:t>
            </a:r>
          </a:p>
        </p:txBody>
      </p:sp>
    </p:spTree>
    <p:extLst>
      <p:ext uri="{BB962C8B-B14F-4D97-AF65-F5344CB8AC3E}">
        <p14:creationId xmlns:p14="http://schemas.microsoft.com/office/powerpoint/2010/main" val="22778360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p:cNvPicPr>
            <a:picLocks noChangeAspect="1" noChangeArrowheads="1"/>
          </p:cNvPicPr>
          <p:nvPr/>
        </p:nvPicPr>
        <p:blipFill>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38100" y="0"/>
            <a:ext cx="91821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p:txBody>
          <a:bodyPr/>
          <a:lstStyle/>
          <a:p>
            <a:r>
              <a:rPr lang="es-ES" dirty="0" smtClean="0"/>
              <a:t>Además de las cartas…</a:t>
            </a:r>
            <a:endParaRPr lang="es-ES" dirty="0"/>
          </a:p>
        </p:txBody>
      </p:sp>
      <p:sp>
        <p:nvSpPr>
          <p:cNvPr id="3" name="2 Marcador de contenido"/>
          <p:cNvSpPr>
            <a:spLocks noGrp="1"/>
          </p:cNvSpPr>
          <p:nvPr>
            <p:ph idx="1"/>
          </p:nvPr>
        </p:nvSpPr>
        <p:spPr/>
        <p:txBody>
          <a:bodyPr/>
          <a:lstStyle/>
          <a:p>
            <a:r>
              <a:rPr lang="es-ES" b="1" dirty="0" smtClean="0"/>
              <a:t>Aun con deudas, </a:t>
            </a:r>
            <a:r>
              <a:rPr lang="es-ES" b="1" dirty="0" err="1" smtClean="0"/>
              <a:t>Nintendo</a:t>
            </a:r>
            <a:r>
              <a:rPr lang="es-ES" b="1" dirty="0" smtClean="0"/>
              <a:t> se lanzo a vender ya no solo cartas si no además juguetes de plástico y juegos de mesa.</a:t>
            </a:r>
            <a:endParaRPr lang="es-ES" b="1" dirty="0"/>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7400" y="3505200"/>
            <a:ext cx="2381250" cy="25908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700" y="3886200"/>
            <a:ext cx="4286250" cy="24098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27742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399"/>
            <a:ext cx="9144000" cy="682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a:xfrm>
            <a:off x="457200" y="-304800"/>
            <a:ext cx="8229600" cy="1143000"/>
          </a:xfrm>
        </p:spPr>
        <p:txBody>
          <a:bodyPr/>
          <a:lstStyle/>
          <a:p>
            <a:r>
              <a:rPr lang="es-ES" dirty="0" smtClean="0">
                <a:solidFill>
                  <a:schemeClr val="bg1"/>
                </a:solidFill>
              </a:rPr>
              <a:t>La primera generación </a:t>
            </a:r>
            <a:endParaRPr lang="es-ES" dirty="0">
              <a:solidFill>
                <a:schemeClr val="bg1"/>
              </a:solidFill>
            </a:endParaRPr>
          </a:p>
        </p:txBody>
      </p:sp>
      <p:sp>
        <p:nvSpPr>
          <p:cNvPr id="3" name="2 Marcador de contenido"/>
          <p:cNvSpPr>
            <a:spLocks noGrp="1"/>
          </p:cNvSpPr>
          <p:nvPr>
            <p:ph idx="1"/>
          </p:nvPr>
        </p:nvSpPr>
        <p:spPr/>
        <p:txBody>
          <a:bodyPr/>
          <a:lstStyle/>
          <a:p>
            <a:r>
              <a:rPr lang="es-ES" dirty="0" smtClean="0">
                <a:solidFill>
                  <a:schemeClr val="bg1"/>
                </a:solidFill>
              </a:rPr>
              <a:t>La primera generación de videojuegos empezó con una consola llamada </a:t>
            </a:r>
            <a:r>
              <a:rPr lang="es-ES" dirty="0" err="1" smtClean="0">
                <a:solidFill>
                  <a:schemeClr val="bg1"/>
                </a:solidFill>
              </a:rPr>
              <a:t>Odyssey</a:t>
            </a:r>
            <a:r>
              <a:rPr lang="es-ES" dirty="0" smtClean="0">
                <a:solidFill>
                  <a:schemeClr val="bg1"/>
                </a:solidFill>
              </a:rPr>
              <a:t> en1972 y nuestra querida </a:t>
            </a:r>
            <a:r>
              <a:rPr lang="es-ES" dirty="0" err="1">
                <a:solidFill>
                  <a:schemeClr val="bg1"/>
                </a:solidFill>
              </a:rPr>
              <a:t>N</a:t>
            </a:r>
            <a:r>
              <a:rPr lang="es-ES" dirty="0" err="1" smtClean="0">
                <a:solidFill>
                  <a:schemeClr val="bg1"/>
                </a:solidFill>
              </a:rPr>
              <a:t>intendo</a:t>
            </a:r>
            <a:r>
              <a:rPr lang="es-ES" dirty="0" smtClean="0">
                <a:solidFill>
                  <a:schemeClr val="bg1"/>
                </a:solidFill>
              </a:rPr>
              <a:t> empezó varios años después mejorando el juego PONG ya creado agregándole colores y otros tipos de modos de juego(1977).</a:t>
            </a:r>
            <a:endParaRPr lang="es-ES" dirty="0">
              <a:solidFill>
                <a:schemeClr val="bg1"/>
              </a:solidFill>
            </a:endParaRPr>
          </a:p>
        </p:txBody>
      </p:sp>
    </p:spTree>
    <p:extLst>
      <p:ext uri="{BB962C8B-B14F-4D97-AF65-F5344CB8AC3E}">
        <p14:creationId xmlns:p14="http://schemas.microsoft.com/office/powerpoint/2010/main" val="34783270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BEBA8EAE-BF5A-486C-A8C5-ECC9F3942E4B}">
                <a14:imgProps xmlns:a14="http://schemas.microsoft.com/office/drawing/2010/main">
                  <a14:imgLayer r:embed="rId3">
                    <a14:imgEffect>
                      <a14:artisticCutout/>
                    </a14:imgEffect>
                  </a14:imgLayer>
                </a14:imgProps>
              </a:ext>
              <a:ext uri="{28A0092B-C50C-407E-A947-70E740481C1C}">
                <a14:useLocalDpi xmlns:a14="http://schemas.microsoft.com/office/drawing/2010/main" val="0"/>
              </a:ext>
            </a:extLst>
          </a:blip>
          <a:srcRect/>
          <a:stretch>
            <a:fillRect/>
          </a:stretch>
        </p:blipFill>
        <p:spPr bwMode="auto">
          <a:xfrm>
            <a:off x="0" y="0"/>
            <a:ext cx="9157648"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p:txBody>
          <a:bodyPr/>
          <a:lstStyle/>
          <a:p>
            <a:r>
              <a:rPr lang="es-ES" dirty="0" smtClean="0">
                <a:solidFill>
                  <a:srgbClr val="C00000"/>
                </a:solidFill>
              </a:rPr>
              <a:t>Primeras consolas portátiles (1980)</a:t>
            </a:r>
            <a:endParaRPr lang="es-ES" dirty="0">
              <a:solidFill>
                <a:srgbClr val="C00000"/>
              </a:solidFill>
            </a:endParaRPr>
          </a:p>
        </p:txBody>
      </p:sp>
      <p:sp>
        <p:nvSpPr>
          <p:cNvPr id="3" name="2 Marcador de contenido"/>
          <p:cNvSpPr>
            <a:spLocks noGrp="1"/>
          </p:cNvSpPr>
          <p:nvPr>
            <p:ph idx="1"/>
          </p:nvPr>
        </p:nvSpPr>
        <p:spPr/>
        <p:txBody>
          <a:bodyPr/>
          <a:lstStyle/>
          <a:p>
            <a:r>
              <a:rPr lang="es-ES" b="1" dirty="0" smtClean="0">
                <a:solidFill>
                  <a:srgbClr val="C00000"/>
                </a:solidFill>
              </a:rPr>
              <a:t>La serie </a:t>
            </a:r>
            <a:r>
              <a:rPr lang="es-ES" b="1" dirty="0" err="1" smtClean="0">
                <a:solidFill>
                  <a:srgbClr val="C00000"/>
                </a:solidFill>
              </a:rPr>
              <a:t>Nintendo</a:t>
            </a:r>
            <a:r>
              <a:rPr lang="es-ES" b="1" dirty="0" smtClean="0">
                <a:solidFill>
                  <a:srgbClr val="C00000"/>
                </a:solidFill>
              </a:rPr>
              <a:t> </a:t>
            </a:r>
            <a:r>
              <a:rPr lang="es-ES" b="1" dirty="0" err="1" smtClean="0">
                <a:solidFill>
                  <a:srgbClr val="C00000"/>
                </a:solidFill>
              </a:rPr>
              <a:t>Game</a:t>
            </a:r>
            <a:r>
              <a:rPr lang="es-ES" b="1" dirty="0" smtClean="0">
                <a:solidFill>
                  <a:srgbClr val="C00000"/>
                </a:solidFill>
              </a:rPr>
              <a:t> &amp; </a:t>
            </a:r>
            <a:r>
              <a:rPr lang="es-ES" b="1" dirty="0" err="1" smtClean="0">
                <a:solidFill>
                  <a:srgbClr val="C00000"/>
                </a:solidFill>
              </a:rPr>
              <a:t>Watch</a:t>
            </a:r>
            <a:r>
              <a:rPr lang="es-ES" b="1" dirty="0" smtClean="0">
                <a:solidFill>
                  <a:srgbClr val="C00000"/>
                </a:solidFill>
              </a:rPr>
              <a:t> fue creada por el visionario </a:t>
            </a:r>
            <a:r>
              <a:rPr lang="es-ES" b="1" dirty="0" err="1" smtClean="0">
                <a:solidFill>
                  <a:srgbClr val="C00000"/>
                </a:solidFill>
              </a:rPr>
              <a:t>Gunpei</a:t>
            </a:r>
            <a:r>
              <a:rPr lang="es-ES" b="1" dirty="0" smtClean="0">
                <a:solidFill>
                  <a:srgbClr val="C00000"/>
                </a:solidFill>
              </a:rPr>
              <a:t> </a:t>
            </a:r>
            <a:r>
              <a:rPr lang="es-ES" b="1" dirty="0" err="1" smtClean="0">
                <a:solidFill>
                  <a:srgbClr val="C00000"/>
                </a:solidFill>
              </a:rPr>
              <a:t>Yokoi</a:t>
            </a:r>
            <a:r>
              <a:rPr lang="es-ES" b="1" dirty="0" smtClean="0">
                <a:solidFill>
                  <a:srgbClr val="C00000"/>
                </a:solidFill>
              </a:rPr>
              <a:t>, a partir de una idea que se le ocurrió tras ver en un tren a un aburrido hombre de negocios, el cual mataba su tiempo jugando con los botones de una calculadora de bolsillo.</a:t>
            </a:r>
          </a:p>
          <a:p>
            <a:r>
              <a:rPr lang="es-ES" b="1" dirty="0" smtClean="0">
                <a:solidFill>
                  <a:srgbClr val="C00000"/>
                </a:solidFill>
              </a:rPr>
              <a:t>Cabe destacar que solo había un modo de juego por cada consola. </a:t>
            </a:r>
            <a:endParaRPr lang="es-ES" b="1" dirty="0">
              <a:solidFill>
                <a:srgbClr val="C00000"/>
              </a:solidFill>
            </a:endParaRPr>
          </a:p>
        </p:txBody>
      </p:sp>
    </p:spTree>
    <p:extLst>
      <p:ext uri="{BB962C8B-B14F-4D97-AF65-F5344CB8AC3E}">
        <p14:creationId xmlns:p14="http://schemas.microsoft.com/office/powerpoint/2010/main" val="3204278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BEBA8EAE-BF5A-486C-A8C5-ECC9F3942E4B}">
                <a14:imgProps xmlns:a14="http://schemas.microsoft.com/office/drawing/2010/main">
                  <a14:imgLayer r:embed="rId3">
                    <a14:imgEffect>
                      <a14:artisticMarker/>
                    </a14:imgEffect>
                  </a14:imgLayer>
                </a14:imgProps>
              </a:ext>
              <a:ext uri="{28A0092B-C50C-407E-A947-70E740481C1C}">
                <a14:useLocalDpi xmlns:a14="http://schemas.microsoft.com/office/drawing/2010/main" val="0"/>
              </a:ext>
            </a:extLst>
          </a:blip>
          <a:srcRect/>
          <a:stretch>
            <a:fillRect/>
          </a:stretch>
        </p:blipFill>
        <p:spPr bwMode="auto">
          <a:xfrm>
            <a:off x="0" y="0"/>
            <a:ext cx="9116786"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p:txBody>
          <a:bodyPr/>
          <a:lstStyle/>
          <a:p>
            <a:r>
              <a:rPr lang="es-ES" dirty="0" smtClean="0"/>
              <a:t>La NES</a:t>
            </a:r>
            <a:endParaRPr lang="es-ES" dirty="0"/>
          </a:p>
        </p:txBody>
      </p:sp>
      <p:sp>
        <p:nvSpPr>
          <p:cNvPr id="3" name="2 Marcador de contenido"/>
          <p:cNvSpPr>
            <a:spLocks noGrp="1"/>
          </p:cNvSpPr>
          <p:nvPr>
            <p:ph idx="1"/>
          </p:nvPr>
        </p:nvSpPr>
        <p:spPr/>
        <p:txBody>
          <a:bodyPr/>
          <a:lstStyle/>
          <a:p>
            <a:r>
              <a:rPr lang="es-ES" b="1" dirty="0" smtClean="0"/>
              <a:t>La </a:t>
            </a:r>
            <a:r>
              <a:rPr lang="es-ES" b="1" dirty="0" err="1" smtClean="0"/>
              <a:t>Nintendo</a:t>
            </a:r>
            <a:r>
              <a:rPr lang="es-ES" b="1" dirty="0" smtClean="0"/>
              <a:t> </a:t>
            </a:r>
            <a:r>
              <a:rPr lang="es-ES" b="1" dirty="0" err="1" smtClean="0"/>
              <a:t>Entertainment</a:t>
            </a:r>
            <a:r>
              <a:rPr lang="es-ES" b="1" dirty="0" smtClean="0"/>
              <a:t> </a:t>
            </a:r>
            <a:r>
              <a:rPr lang="es-ES" b="1" dirty="0" err="1" smtClean="0"/>
              <a:t>System</a:t>
            </a:r>
            <a:r>
              <a:rPr lang="es-ES" b="1" dirty="0" smtClean="0"/>
              <a:t> es una videoconsola de 8 bits perteneciente a la tercera generación en la industria de los videojuegos. Está considerada la más exitosa de su época y contribuyó a revitalizar de forma significativa la industria estadounidense de los videojuegos.</a:t>
            </a:r>
            <a:endParaRPr lang="es-ES" b="1" dirty="0"/>
          </a:p>
        </p:txBody>
      </p:sp>
    </p:spTree>
    <p:extLst>
      <p:ext uri="{BB962C8B-B14F-4D97-AF65-F5344CB8AC3E}">
        <p14:creationId xmlns:p14="http://schemas.microsoft.com/office/powerpoint/2010/main" val="3194717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BEBA8EAE-BF5A-486C-A8C5-ECC9F3942E4B}">
                <a14:imgProps xmlns:a14="http://schemas.microsoft.com/office/drawing/2010/main">
                  <a14:imgLayer r:embed="rId3">
                    <a14:imgEffect>
                      <a14:artisticLineDrawing/>
                    </a14:imgEffect>
                  </a14:imgLayer>
                </a14:imgProps>
              </a:ext>
              <a:ext uri="{28A0092B-C50C-407E-A947-70E740481C1C}">
                <a14:useLocalDpi xmlns:a14="http://schemas.microsoft.com/office/drawing/2010/main" val="0"/>
              </a:ext>
            </a:extLst>
          </a:blip>
          <a:srcRect/>
          <a:stretch>
            <a:fillRect/>
          </a:stretch>
        </p:blipFill>
        <p:spPr bwMode="auto">
          <a:xfrm>
            <a:off x="0" y="0"/>
            <a:ext cx="9131300" cy="6880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a:xfrm>
            <a:off x="12700" y="228600"/>
            <a:ext cx="8229600" cy="1143000"/>
          </a:xfrm>
        </p:spPr>
        <p:txBody>
          <a:bodyPr/>
          <a:lstStyle/>
          <a:p>
            <a:r>
              <a:rPr lang="es-ES" dirty="0" smtClean="0"/>
              <a:t>La evolución de las </a:t>
            </a:r>
            <a:r>
              <a:rPr lang="es-ES" dirty="0" smtClean="0">
                <a:solidFill>
                  <a:srgbClr val="FFC000"/>
                </a:solidFill>
              </a:rPr>
              <a:t>portátiles</a:t>
            </a:r>
            <a:endParaRPr lang="es-ES" dirty="0">
              <a:solidFill>
                <a:srgbClr val="FFC000"/>
              </a:solidFill>
            </a:endParaRPr>
          </a:p>
        </p:txBody>
      </p:sp>
      <p:sp>
        <p:nvSpPr>
          <p:cNvPr id="3" name="2 Marcador de contenido"/>
          <p:cNvSpPr>
            <a:spLocks noGrp="1"/>
          </p:cNvSpPr>
          <p:nvPr>
            <p:ph idx="1"/>
          </p:nvPr>
        </p:nvSpPr>
        <p:spPr/>
        <p:txBody>
          <a:bodyPr/>
          <a:lstStyle/>
          <a:p>
            <a:r>
              <a:rPr lang="es-ES" b="1" dirty="0" err="1" smtClean="0"/>
              <a:t>Game</a:t>
            </a:r>
            <a:r>
              <a:rPr lang="es-ES" b="1" dirty="0" smtClean="0"/>
              <a:t> </a:t>
            </a:r>
            <a:r>
              <a:rPr lang="es-ES" b="1" dirty="0" err="1" smtClean="0"/>
              <a:t>Boy</a:t>
            </a:r>
            <a:r>
              <a:rPr lang="es-ES" b="1" dirty="0" smtClean="0"/>
              <a:t> es una serie de videoconsolas portátiles alimentadas con pilas. Es uno de los sistemas más vendidos hasta la fecha.</a:t>
            </a:r>
          </a:p>
          <a:p>
            <a:r>
              <a:rPr lang="es-ES" b="1" dirty="0" smtClean="0"/>
              <a:t>Comenzó como un modelo de consola parcialmente experimental (Tosco), y un peso de 400 gramos pero no había rival ya que aunque sus adversarios tenían mejor diseño el </a:t>
            </a:r>
            <a:r>
              <a:rPr lang="es-ES" b="1" dirty="0" err="1" smtClean="0"/>
              <a:t>GameBoy</a:t>
            </a:r>
            <a:r>
              <a:rPr lang="es-ES" b="1" dirty="0" smtClean="0"/>
              <a:t> era mas económico y duradero. </a:t>
            </a:r>
            <a:endParaRPr lang="es-ES" b="1" dirty="0"/>
          </a:p>
        </p:txBody>
      </p:sp>
    </p:spTree>
    <p:extLst>
      <p:ext uri="{BB962C8B-B14F-4D97-AF65-F5344CB8AC3E}">
        <p14:creationId xmlns:p14="http://schemas.microsoft.com/office/powerpoint/2010/main" val="3209772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25399" y="380999"/>
            <a:ext cx="9118601" cy="643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p:txBody>
          <a:bodyPr/>
          <a:lstStyle/>
          <a:p>
            <a:r>
              <a:rPr lang="es-ES" dirty="0" smtClean="0"/>
              <a:t>Sumándole una dimensión más</a:t>
            </a:r>
            <a:endParaRPr lang="es-ES" dirty="0"/>
          </a:p>
        </p:txBody>
      </p:sp>
      <p:sp>
        <p:nvSpPr>
          <p:cNvPr id="3" name="2 Marcador de contenido"/>
          <p:cNvSpPr>
            <a:spLocks noGrp="1"/>
          </p:cNvSpPr>
          <p:nvPr>
            <p:ph idx="1"/>
          </p:nvPr>
        </p:nvSpPr>
        <p:spPr/>
        <p:txBody>
          <a:bodyPr>
            <a:normAutofit lnSpcReduction="10000"/>
          </a:bodyPr>
          <a:lstStyle/>
          <a:p>
            <a:r>
              <a:rPr lang="es-ES" dirty="0"/>
              <a:t>Virtual </a:t>
            </a:r>
            <a:r>
              <a:rPr lang="es-ES" dirty="0" err="1"/>
              <a:t>Boy</a:t>
            </a:r>
            <a:r>
              <a:rPr lang="es-ES" dirty="0"/>
              <a:t> fue la tercera consola de videojuegos, lanzada en 1995 por </a:t>
            </a:r>
            <a:r>
              <a:rPr lang="es-ES" dirty="0" err="1"/>
              <a:t>Nintendo</a:t>
            </a:r>
            <a:r>
              <a:rPr lang="es-ES" dirty="0"/>
              <a:t>, que usaba un proyector de estilo gafas para mostrar los juegos en 3D por medio de un efecto estereoscópico. El precio de salida fue alrededor de 180 dólares. La consola fue diseñada por </a:t>
            </a:r>
            <a:r>
              <a:rPr lang="es-ES" dirty="0" err="1"/>
              <a:t>Gunpei</a:t>
            </a:r>
            <a:r>
              <a:rPr lang="es-ES" dirty="0"/>
              <a:t> </a:t>
            </a:r>
            <a:r>
              <a:rPr lang="es-ES" dirty="0" err="1"/>
              <a:t>Yokoi</a:t>
            </a:r>
            <a:r>
              <a:rPr lang="es-ES" dirty="0"/>
              <a:t>, creador de la </a:t>
            </a:r>
            <a:r>
              <a:rPr lang="es-ES" dirty="0" err="1"/>
              <a:t>Nintendo</a:t>
            </a:r>
            <a:r>
              <a:rPr lang="es-ES" dirty="0"/>
              <a:t> </a:t>
            </a:r>
            <a:r>
              <a:rPr lang="es-ES" dirty="0" err="1"/>
              <a:t>Game</a:t>
            </a:r>
            <a:r>
              <a:rPr lang="es-ES" dirty="0"/>
              <a:t> </a:t>
            </a:r>
            <a:r>
              <a:rPr lang="es-ES" dirty="0" err="1"/>
              <a:t>Boy</a:t>
            </a:r>
            <a:r>
              <a:rPr lang="es-ES" dirty="0"/>
              <a:t>, pero no fue un intento de reemplazar la </a:t>
            </a:r>
            <a:r>
              <a:rPr lang="es-ES" dirty="0" err="1"/>
              <a:t>Game</a:t>
            </a:r>
            <a:r>
              <a:rPr lang="es-ES" dirty="0"/>
              <a:t> </a:t>
            </a:r>
            <a:r>
              <a:rPr lang="es-ES" dirty="0" err="1"/>
              <a:t>Boy</a:t>
            </a:r>
            <a:r>
              <a:rPr lang="es-ES" dirty="0"/>
              <a:t> en la línea de productos </a:t>
            </a:r>
            <a:r>
              <a:rPr lang="es-ES" dirty="0" err="1"/>
              <a:t>Nintendo</a:t>
            </a:r>
            <a:r>
              <a:rPr lang="es-ES" dirty="0"/>
              <a:t>.</a:t>
            </a:r>
          </a:p>
        </p:txBody>
      </p:sp>
    </p:spTree>
    <p:extLst>
      <p:ext uri="{BB962C8B-B14F-4D97-AF65-F5344CB8AC3E}">
        <p14:creationId xmlns:p14="http://schemas.microsoft.com/office/powerpoint/2010/main" val="836178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a:extLst>
              <a:ext uri="{BEBA8EAE-BF5A-486C-A8C5-ECC9F3942E4B}">
                <a14:imgProps xmlns:a14="http://schemas.microsoft.com/office/drawing/2010/main">
                  <a14:imgLayer r:embed="rId3">
                    <a14:imgEffect>
                      <a14:artisticLineDrawing/>
                    </a14:imgEffect>
                  </a14:imgLayer>
                </a14:imgProps>
              </a:ext>
              <a:ext uri="{28A0092B-C50C-407E-A947-70E740481C1C}">
                <a14:useLocalDpi xmlns:a14="http://schemas.microsoft.com/office/drawing/2010/main" val="0"/>
              </a:ext>
            </a:extLst>
          </a:blip>
          <a:srcRect/>
          <a:stretch>
            <a:fillRect/>
          </a:stretch>
        </p:blipFill>
        <p:spPr bwMode="auto">
          <a:xfrm>
            <a:off x="30480" y="0"/>
            <a:ext cx="911352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1 Título"/>
          <p:cNvSpPr>
            <a:spLocks noGrp="1"/>
          </p:cNvSpPr>
          <p:nvPr>
            <p:ph type="title"/>
          </p:nvPr>
        </p:nvSpPr>
        <p:spPr/>
        <p:txBody>
          <a:bodyPr/>
          <a:lstStyle/>
          <a:p>
            <a:r>
              <a:rPr lang="es-ES" dirty="0" smtClean="0"/>
              <a:t>El gran salto</a:t>
            </a:r>
            <a:endParaRPr lang="es-ES" dirty="0"/>
          </a:p>
        </p:txBody>
      </p:sp>
      <p:sp>
        <p:nvSpPr>
          <p:cNvPr id="3" name="2 Marcador de contenido"/>
          <p:cNvSpPr>
            <a:spLocks noGrp="1"/>
          </p:cNvSpPr>
          <p:nvPr>
            <p:ph idx="1"/>
          </p:nvPr>
        </p:nvSpPr>
        <p:spPr/>
        <p:txBody>
          <a:bodyPr/>
          <a:lstStyle/>
          <a:p>
            <a:r>
              <a:rPr lang="es-ES" dirty="0"/>
              <a:t>La </a:t>
            </a:r>
            <a:r>
              <a:rPr lang="es-ES" dirty="0" err="1"/>
              <a:t>Nintendo</a:t>
            </a:r>
            <a:r>
              <a:rPr lang="es-ES" dirty="0"/>
              <a:t> 64 es la tercera videoconsola de sobremesa de </a:t>
            </a:r>
            <a:r>
              <a:rPr lang="es-ES" dirty="0" err="1" smtClean="0"/>
              <a:t>Nintendo</a:t>
            </a:r>
            <a:r>
              <a:rPr lang="es-ES" dirty="0" smtClean="0"/>
              <a:t>, Incorpora en su arquitectura un procesador principal de 64 bits. El soporte de almacenamiento de los juegos es en forma de cartuchos, alguno de ellos con memoria interna. </a:t>
            </a:r>
            <a:endParaRPr lang="es-ES" dirty="0"/>
          </a:p>
        </p:txBody>
      </p:sp>
      <p:pic>
        <p:nvPicPr>
          <p:cNvPr id="921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5800" y="4572000"/>
            <a:ext cx="3742068" cy="2013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36429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979</TotalTime>
  <Words>408</Words>
  <Application>Microsoft Office PowerPoint</Application>
  <PresentationFormat>Presentación en pantalla (4:3)</PresentationFormat>
  <Paragraphs>23</Paragraphs>
  <Slides>10</Slides>
  <Notes>0</Notes>
  <HiddenSlides>0</HiddenSlides>
  <MMClips>0</MMClips>
  <ScaleCrop>false</ScaleCrop>
  <HeadingPairs>
    <vt:vector size="4" baseType="variant">
      <vt:variant>
        <vt:lpstr>Tema</vt:lpstr>
      </vt:variant>
      <vt:variant>
        <vt:i4>1</vt:i4>
      </vt:variant>
      <vt:variant>
        <vt:lpstr>Títulos de diapositiva</vt:lpstr>
      </vt:variant>
      <vt:variant>
        <vt:i4>10</vt:i4>
      </vt:variant>
    </vt:vector>
  </HeadingPairs>
  <TitlesOfParts>
    <vt:vector size="11" baseType="lpstr">
      <vt:lpstr>Tema de Office</vt:lpstr>
      <vt:lpstr>Nintendo (La gran N)</vt:lpstr>
      <vt:lpstr>No empezó con videojuegos</vt:lpstr>
      <vt:lpstr>Además de las cartas…</vt:lpstr>
      <vt:lpstr>La primera generación </vt:lpstr>
      <vt:lpstr>Primeras consolas portátiles (1980)</vt:lpstr>
      <vt:lpstr>La NES</vt:lpstr>
      <vt:lpstr>La evolución de las portátiles</vt:lpstr>
      <vt:lpstr>Sumándole una dimensión más</vt:lpstr>
      <vt:lpstr>El gran salto</vt:lpstr>
      <vt:lpstr>Presentación de PowerPoint</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gran N</dc:title>
  <dc:creator>Randy V.</dc:creator>
  <cp:lastModifiedBy>Randy V.</cp:lastModifiedBy>
  <cp:revision>10</cp:revision>
  <dcterms:created xsi:type="dcterms:W3CDTF">2019-05-28T01:03:43Z</dcterms:created>
  <dcterms:modified xsi:type="dcterms:W3CDTF">2019-05-28T17:22:46Z</dcterms:modified>
</cp:coreProperties>
</file>

<file path=docProps/thumbnail.jpeg>
</file>